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79" r:id="rId3"/>
    <p:sldId id="267" r:id="rId4"/>
    <p:sldId id="268" r:id="rId5"/>
    <p:sldId id="280" r:id="rId6"/>
    <p:sldId id="26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70" r:id="rId18"/>
    <p:sldId id="271" r:id="rId19"/>
    <p:sldId id="272" r:id="rId20"/>
    <p:sldId id="258" r:id="rId21"/>
    <p:sldId id="273" r:id="rId22"/>
    <p:sldId id="257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76" r:id="rId32"/>
    <p:sldId id="277" r:id="rId33"/>
    <p:sldId id="278" r:id="rId34"/>
    <p:sldId id="274" r:id="rId35"/>
    <p:sldId id="275" r:id="rId3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21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3FEDD-A63C-3D44-BB6C-2B2293F1C954}" type="datetimeFigureOut">
              <a:rPr kumimoji="1" lang="zh-CN" altLang="en-US" smtClean="0"/>
              <a:t>4/5/13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E9E10-741F-7948-B6D0-5E551AA65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79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extensions are remarkably popular, with one in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Firefox users running at least one extensio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well-intentioned, extension developers are often not security</a:t>
            </a:r>
          </a:p>
          <a:p>
            <a:pPr rtl="0"/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 and write buggy code that can be exploited by ma-</a:t>
            </a:r>
          </a:p>
          <a:p>
            <a:pPr rtl="0"/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licious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site operators. </a:t>
            </a:r>
          </a:p>
          <a:p>
            <a:pPr rtl="0"/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Browser extensions expand the functionality of browsers by interacting</a:t>
            </a:r>
            <a:r>
              <a:rPr kumimoji="1" lang="en-US" altLang="zh-CN" baseline="0" dirty="0" smtClean="0"/>
              <a:t> with browser-level events and data</a:t>
            </a:r>
          </a:p>
          <a:p>
            <a:r>
              <a:rPr kumimoji="1" lang="en-US" altLang="zh-CN" baseline="0" dirty="0" smtClean="0"/>
              <a:t>Easy to write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9E10-741F-7948-B6D0-5E551AA6595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460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Extension can access local</a:t>
            </a:r>
            <a:r>
              <a:rPr kumimoji="1" lang="en-US" altLang="zh-CN" baseline="0" dirty="0" smtClean="0"/>
              <a:t> files, networks and all web pages</a:t>
            </a:r>
          </a:p>
          <a:p>
            <a:r>
              <a:rPr kumimoji="1" lang="en-US" altLang="zh-CN" baseline="0" dirty="0" smtClean="0"/>
              <a:t>Page privileges are more restrictive than chrome privileges. A page loaded from site x can’t access content from sites other than x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9E10-741F-7948-B6D0-5E551AA6595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88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Anyone can write and upload</a:t>
            </a:r>
            <a:r>
              <a:rPr kumimoji="1" lang="en-US" altLang="zh-CN" baseline="0" dirty="0" smtClean="0"/>
              <a:t> an extension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blog.mozilla.org</a:t>
            </a:r>
            <a:r>
              <a:rPr kumimoji="1" lang="en-US" altLang="zh-CN" dirty="0" smtClean="0"/>
              <a:t>/security/2008/05/07/compromised-file-in-vietnamese-language-pack-for-firefox-2/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9E10-741F-7948-B6D0-5E551AA6595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71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Each variable</a:t>
            </a:r>
            <a:r>
              <a:rPr kumimoji="1" lang="en-US" altLang="zh-CN" baseline="0" dirty="0" smtClean="0"/>
              <a:t> is a node, nodes are connected by their relationships.</a:t>
            </a:r>
          </a:p>
          <a:p>
            <a:r>
              <a:rPr kumimoji="1" lang="en-US" altLang="zh-CN" baseline="0" dirty="0" smtClean="0"/>
              <a:t>Each node contains a dependency set, which contains all the nodes that it depend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9E10-741F-7948-B6D0-5E551AA6595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8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084E648-6C38-BA46-9723-506E89F6C523}" type="datetimeFigureOut">
              <a:rPr kumimoji="1" lang="zh-CN" altLang="en-US" smtClean="0"/>
              <a:t>4/4/13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ADB5BBB-D1B3-7A4F-AF4E-E0158ABA31E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3200" dirty="0" smtClean="0"/>
              <a:t>VEX: Vetting browser extensions for security vulnerabilities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Xiang Pan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92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5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5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5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Mozilla has a team of volunteers who help vet extensions manually.</a:t>
            </a:r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77" y="2842846"/>
            <a:ext cx="6057900" cy="3048000"/>
          </a:xfrm>
          <a:prstGeom prst="rect">
            <a:avLst/>
          </a:prstGeom>
        </p:spPr>
      </p:pic>
      <p:sp>
        <p:nvSpPr>
          <p:cNvPr id="6" name="云形 5"/>
          <p:cNvSpPr/>
          <p:nvPr/>
        </p:nvSpPr>
        <p:spPr>
          <a:xfrm>
            <a:off x="0" y="5030029"/>
            <a:ext cx="3665415" cy="176070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Trusted add-on can’t always be trusted</a:t>
            </a:r>
          </a:p>
          <a:p>
            <a:pPr algn="ctr"/>
            <a:r>
              <a:rPr kumimoji="1" lang="en-US" altLang="zh-CN" dirty="0" smtClean="0"/>
              <a:t>Vietnamese Language Pack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Vet Extension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97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Threat Model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35787"/>
            <a:ext cx="7930092" cy="291326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GOAL: 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finding security vulnerabilities in browser extensions</a:t>
            </a:r>
          </a:p>
          <a:p>
            <a:r>
              <a:rPr kumimoji="1" lang="en-US" altLang="zh-CN" dirty="0" smtClean="0"/>
              <a:t>ASSUMPTIONS: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1. Developers are not malicious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2. Extensions are not obfuscated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Points of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err="1" smtClean="0"/>
              <a:t>eval</a:t>
            </a:r>
            <a:r>
              <a:rPr kumimoji="1" lang="en-US" altLang="zh-CN" dirty="0" smtClean="0"/>
              <a:t> function</a:t>
            </a:r>
          </a:p>
          <a:p>
            <a:pPr marL="457200" indent="-457200">
              <a:buAutoNum type="arabicPeriod"/>
            </a:pPr>
            <a:r>
              <a:rPr kumimoji="1" lang="en-US" altLang="zh-CN" dirty="0" err="1" smtClean="0"/>
              <a:t>InnerHTML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en-US" altLang="zh-CN" dirty="0" err="1" smtClean="0"/>
              <a:t>EvalInSandBox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en-US" altLang="zh-CN" dirty="0" err="1" smtClean="0"/>
              <a:t>wrappedJSObject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47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Background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Threat Model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Static Information Flow Analysis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Evaluation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Related 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2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Static information flow analysis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 Basic Goals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3469"/>
            <a:ext cx="3669762" cy="4153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12" y="1524318"/>
            <a:ext cx="4170938" cy="5155882"/>
          </a:xfrm>
          <a:prstGeom prst="rect">
            <a:avLst/>
          </a:prstGeom>
        </p:spPr>
      </p:pic>
      <p:sp>
        <p:nvSpPr>
          <p:cNvPr id="6" name="云形 5"/>
          <p:cNvSpPr/>
          <p:nvPr/>
        </p:nvSpPr>
        <p:spPr>
          <a:xfrm>
            <a:off x="2969406" y="3304632"/>
            <a:ext cx="1425822" cy="82296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 smtClean="0"/>
              <a:t>Source</a:t>
            </a:r>
            <a:endParaRPr lang="zh-CN" altLang="en-US" dirty="0"/>
          </a:p>
        </p:txBody>
      </p:sp>
      <p:sp>
        <p:nvSpPr>
          <p:cNvPr id="8" name="云形 7"/>
          <p:cNvSpPr/>
          <p:nvPr/>
        </p:nvSpPr>
        <p:spPr>
          <a:xfrm>
            <a:off x="4058741" y="5857240"/>
            <a:ext cx="1425822" cy="82296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 smtClean="0"/>
              <a:t>Sink</a:t>
            </a:r>
            <a:endParaRPr lang="zh-CN" altLang="en-US" dirty="0"/>
          </a:p>
        </p:txBody>
      </p:sp>
      <p:sp>
        <p:nvSpPr>
          <p:cNvPr id="9" name="云形 8"/>
          <p:cNvSpPr/>
          <p:nvPr/>
        </p:nvSpPr>
        <p:spPr>
          <a:xfrm>
            <a:off x="5484562" y="1959456"/>
            <a:ext cx="2975447" cy="2690352"/>
          </a:xfrm>
          <a:prstGeom prst="cloud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sz="2600" dirty="0" smtClean="0"/>
              <a:t>Find Suspicious </a:t>
            </a:r>
            <a:r>
              <a:rPr lang="en-US" altLang="zh-CN" sz="2600" dirty="0"/>
              <a:t>F</a:t>
            </a:r>
            <a:r>
              <a:rPr lang="en-US" altLang="zh-CN" sz="2600" dirty="0" smtClean="0"/>
              <a:t>low</a:t>
            </a:r>
          </a:p>
          <a:p>
            <a:r>
              <a:rPr lang="en-US" altLang="zh-CN" sz="2600" dirty="0" smtClean="0"/>
              <a:t>Pattern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294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Suspicious flow pattern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Resource Description Framework (RDF) data to </a:t>
            </a:r>
            <a:r>
              <a:rPr kumimoji="1" lang="en-US" altLang="zh-CN" dirty="0" err="1" smtClean="0"/>
              <a:t>InnerHTML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Content document data to </a:t>
            </a:r>
            <a:r>
              <a:rPr kumimoji="1" lang="en-US" altLang="zh-CN" dirty="0" err="1" smtClean="0"/>
              <a:t>eval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Content document data to </a:t>
            </a:r>
            <a:r>
              <a:rPr kumimoji="1" lang="en-US" altLang="zh-CN" dirty="0" err="1" smtClean="0"/>
              <a:t>innerHTML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en-US" altLang="zh-CN" dirty="0" err="1" smtClean="0"/>
              <a:t>evalInSandbox</a:t>
            </a:r>
            <a:r>
              <a:rPr kumimoji="1" lang="en-US" altLang="zh-CN" dirty="0" smtClean="0"/>
              <a:t> return objects used improperly by code running with chrome privileges</a:t>
            </a:r>
          </a:p>
          <a:p>
            <a:pPr marL="457200" indent="-457200">
              <a:buAutoNum type="arabicPeriod"/>
            </a:pPr>
            <a:r>
              <a:rPr kumimoji="1" lang="en-US" altLang="zh-CN" dirty="0" err="1" smtClean="0"/>
              <a:t>wrappedJSObject</a:t>
            </a:r>
            <a:r>
              <a:rPr kumimoji="1" lang="en-US" altLang="zh-CN" dirty="0" smtClean="0"/>
              <a:t> return object used improperly by code running with vulnerabilities</a:t>
            </a:r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r>
              <a:rPr kumimoji="1" lang="en-US" altLang="zh-CN" dirty="0" smtClean="0"/>
              <a:t>The five flows don’t always result in a vulnerability and they are not an exhaustive list of all possible extension security bugs.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75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Static information flow analysis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Static Vs. Dynamic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Static: efficient and Complete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Dynamic: accurate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Context Sensitive and Flow Sensitive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94679"/>
            <a:ext cx="4826000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3594679"/>
            <a:ext cx="2197100" cy="2120900"/>
          </a:xfrm>
          <a:prstGeom prst="rect">
            <a:avLst/>
          </a:prstGeom>
        </p:spPr>
      </p:pic>
      <p:sp>
        <p:nvSpPr>
          <p:cNvPr id="6" name="云形 5"/>
          <p:cNvSpPr/>
          <p:nvPr/>
        </p:nvSpPr>
        <p:spPr>
          <a:xfrm>
            <a:off x="2072982" y="3904208"/>
            <a:ext cx="4612853" cy="1811371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en-US" altLang="zh-CN" sz="2200" b="1" dirty="0" smtClean="0"/>
              <a:t>Abstract Heap is Required!</a:t>
            </a:r>
            <a:endParaRPr kumimoji="1" lang="en-US" altLang="zh-CN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105046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Variable Access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Check current scope (heap)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Check global scope (heap)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a new node and add it to global scope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Ignore prototype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Return with dependencies</a:t>
            </a:r>
          </a:p>
        </p:txBody>
      </p:sp>
    </p:spTree>
    <p:extLst>
      <p:ext uri="{BB962C8B-B14F-4D97-AF65-F5344CB8AC3E}">
        <p14:creationId xmlns:p14="http://schemas.microsoft.com/office/powerpoint/2010/main" val="129246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2"/>
            </a:pPr>
            <a:r>
              <a:rPr kumimoji="1" lang="en-US" altLang="zh-CN" dirty="0" smtClean="0"/>
              <a:t>Binary Operators	</a:t>
            </a:r>
            <a:endParaRPr kumimoji="1" lang="en-US" altLang="zh-CN" dirty="0"/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Return the union of dependencies of both expressions</a:t>
            </a:r>
          </a:p>
          <a:p>
            <a:pPr marL="457200" indent="-457200">
              <a:buAutoNum type="arabicPeriod" startAt="2"/>
            </a:pPr>
            <a:r>
              <a:rPr kumimoji="1" lang="en-US" altLang="zh-CN" dirty="0" smtClean="0"/>
              <a:t>Object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heap locations for each of its properties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a node for the object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Link the object node to its property nodes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33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4"/>
            </a:pPr>
            <a:r>
              <a:rPr kumimoji="1" lang="en-US" altLang="zh-CN" dirty="0" smtClean="0"/>
              <a:t>Function</a:t>
            </a:r>
            <a:endParaRPr kumimoji="1" lang="en-US" altLang="zh-CN" dirty="0"/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</a:t>
            </a:r>
            <a:r>
              <a:rPr kumimoji="1" lang="en-US" altLang="zh-CN" dirty="0" smtClean="0"/>
              <a:t>heap location for each of its properties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heap location for each of the arguments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heap location for return value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Create heap location for itself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A function call executes all the argument parameters </a:t>
            </a:r>
            <a:r>
              <a:rPr kumimoji="1" lang="en-US" altLang="zh-CN" dirty="0" smtClean="0"/>
              <a:t>and updates corresponding nodes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If a function is not defined, the dependencies of the return values are the union of dependencies of all the arguments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Does a function call execute the statements again?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8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5"/>
            </a:pPr>
            <a:r>
              <a:rPr kumimoji="1" lang="en-US" altLang="zh-CN" dirty="0" smtClean="0"/>
              <a:t>Variable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dirty="0" smtClean="0"/>
              <a:t>If the variable doesn’t exist in current scope, create a new node.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Otherwise,  replace the current one.</a:t>
            </a:r>
          </a:p>
          <a:p>
            <a:pPr marL="457200" indent="-457200">
              <a:buAutoNum type="arabicPeriod" startAt="5"/>
            </a:pPr>
            <a:r>
              <a:rPr kumimoji="1" lang="en-US" altLang="zh-CN" dirty="0" smtClean="0"/>
              <a:t>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dirty="0" smtClean="0"/>
              <a:t>Evaluate left side expressions and right side expressions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zh-CN" dirty="0" smtClean="0"/>
              <a:t>Replace the node on the left with the one on the right </a:t>
            </a:r>
          </a:p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36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 startAt="7"/>
            </a:pPr>
            <a:r>
              <a:rPr kumimoji="1" lang="en-US" altLang="zh-CN" dirty="0" smtClean="0"/>
              <a:t>Condition</a:t>
            </a:r>
          </a:p>
          <a:p>
            <a:pPr lvl="1" indent="0">
              <a:buNone/>
            </a:pPr>
            <a:r>
              <a:rPr kumimoji="1" lang="en-US" altLang="zh-CN" dirty="0" smtClean="0"/>
              <a:t>Both IF and ELSE branches needs to be evaluated.</a:t>
            </a:r>
          </a:p>
          <a:p>
            <a:pPr lvl="1" indent="0">
              <a:buNone/>
            </a:pPr>
            <a:endParaRPr kumimoji="1" lang="en-US" altLang="zh-CN" dirty="0" smtClean="0"/>
          </a:p>
          <a:p>
            <a:pPr marL="457200" indent="-457200">
              <a:buAutoNum type="arabicPeriod" startAt="7"/>
            </a:pPr>
            <a:r>
              <a:rPr kumimoji="1" lang="en-US" altLang="zh-CN" dirty="0" smtClean="0"/>
              <a:t>While</a:t>
            </a:r>
          </a:p>
          <a:p>
            <a:pPr lvl="1" indent="0">
              <a:buNone/>
            </a:pPr>
            <a:r>
              <a:rPr kumimoji="1" lang="en-US" altLang="zh-CN" dirty="0" smtClean="0"/>
              <a:t>While body needs to be evaluated till reaching a fixed point</a:t>
            </a:r>
          </a:p>
          <a:p>
            <a:endParaRPr kumimoji="1" lang="en-US" altLang="zh-CN" dirty="0" smtClean="0"/>
          </a:p>
          <a:p>
            <a:pPr marL="914400" lvl="1" indent="-457200">
              <a:buAutoNum type="arabicPeriod" startAt="8"/>
            </a:pPr>
            <a:endParaRPr kumimoji="1" lang="en-US" altLang="zh-CN" dirty="0"/>
          </a:p>
          <a:p>
            <a:pPr lvl="1" indent="0">
              <a:buNone/>
            </a:pPr>
            <a:endParaRPr kumimoji="1" lang="en-US" altLang="zh-CN" dirty="0" smtClean="0"/>
          </a:p>
          <a:p>
            <a:pPr marL="457200" indent="-457200">
              <a:buAutoNum type="arabicPeriod" startAt="7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9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9. </a:t>
            </a:r>
            <a:r>
              <a:rPr kumimoji="1" lang="en-US" altLang="zh-CN" dirty="0" smtClean="0"/>
              <a:t>EVAL</a:t>
            </a:r>
          </a:p>
          <a:p>
            <a:r>
              <a:rPr kumimoji="1" lang="en-US" altLang="zh-CN" dirty="0" smtClean="0"/>
              <a:t>	if the argument is constant string, the string will be inserted into the codes and analyzed as codes.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If the strings are not statically known, they are ignored.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VEX is unsound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02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Details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 startAt="10"/>
            </a:pPr>
            <a:r>
              <a:rPr kumimoji="1" lang="en-US" altLang="zh-CN" dirty="0" smtClean="0"/>
              <a:t>Object properties accessed in the form of associative arrays.</a:t>
            </a:r>
          </a:p>
          <a:p>
            <a:pPr lvl="1" indent="0">
              <a:buNone/>
            </a:pPr>
            <a:r>
              <a:rPr kumimoji="1" lang="en-US" altLang="zh-CN" dirty="0" smtClean="0"/>
              <a:t>In JavaScript, objects are treated as associative arrays</a:t>
            </a:r>
          </a:p>
          <a:p>
            <a:pPr lvl="1" indent="0">
              <a:buNone/>
            </a:pPr>
            <a:endParaRPr kumimoji="1" lang="en-US" altLang="zh-CN" dirty="0"/>
          </a:p>
          <a:p>
            <a:pPr lvl="1" indent="0">
              <a:buNone/>
            </a:pPr>
            <a:endParaRPr kumimoji="1" lang="en-US" altLang="zh-CN" dirty="0" smtClean="0"/>
          </a:p>
          <a:p>
            <a:pPr lvl="1" indent="0">
              <a:buNone/>
            </a:pPr>
            <a:endParaRPr kumimoji="1" lang="en-US" altLang="zh-CN" dirty="0"/>
          </a:p>
          <a:p>
            <a:pPr lvl="1" indent="0">
              <a:buNone/>
            </a:pPr>
            <a:endParaRPr kumimoji="1" lang="en-US" altLang="zh-CN" dirty="0" smtClean="0"/>
          </a:p>
          <a:p>
            <a:pPr lvl="1" indent="0">
              <a:buNone/>
            </a:pPr>
            <a:endParaRPr kumimoji="1" lang="en-US" altLang="zh-CN" dirty="0"/>
          </a:p>
          <a:p>
            <a:pPr lvl="1" indent="0">
              <a:buNone/>
            </a:pPr>
            <a:endParaRPr kumimoji="1" lang="en-US" altLang="zh-CN" dirty="0" smtClean="0"/>
          </a:p>
          <a:p>
            <a:pPr lvl="1" indent="0">
              <a:buNone/>
            </a:pPr>
            <a:r>
              <a:rPr kumimoji="1" lang="en-US" altLang="zh-CN" dirty="0" smtClean="0"/>
              <a:t>VEX doesn’t know which property is set. </a:t>
            </a:r>
          </a:p>
          <a:p>
            <a:pPr lvl="1" indent="0">
              <a:buNone/>
            </a:pPr>
            <a:r>
              <a:rPr kumimoji="1" lang="en-US" altLang="zh-CN" dirty="0" smtClean="0"/>
              <a:t>Whenever a property is created, its dependencies are added to the dependencies of the node.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68" y="3429000"/>
            <a:ext cx="4516271" cy="12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Extensions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Extensions Vs. Plugins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Plugins are complicated, loadable modules. Flash and Java are two examples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Extensions are written mostly in JavaScript. They act as part of the browser and they have wider access privileges than JS-in-a-webpage</a:t>
            </a:r>
          </a:p>
          <a:p>
            <a:pPr marL="457200" indent="-457200">
              <a:buAutoNum type="arabicPeriod"/>
            </a:pPr>
            <a:endParaRPr kumimoji="1" lang="en-US" altLang="zh-CN" dirty="0"/>
          </a:p>
          <a:p>
            <a:r>
              <a:rPr kumimoji="1" lang="en-US" altLang="zh-CN" dirty="0" smtClean="0"/>
              <a:t>150 </a:t>
            </a:r>
            <a:r>
              <a:rPr kumimoji="1" lang="en-US" altLang="zh-CN" dirty="0" smtClean="0"/>
              <a:t>million extensions are in use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41030"/>
            <a:ext cx="6248400" cy="44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Download a total of 2452 extensions, on an average, VEX took only 15.5 seconds per extension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890"/>
            <a:ext cx="8870871" cy="36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95523" cy="1371600"/>
          </a:xfrm>
        </p:spPr>
        <p:txBody>
          <a:bodyPr/>
          <a:lstStyle/>
          <a:p>
            <a:r>
              <a:rPr kumimoji="1" lang="en-US" altLang="zh-CN" dirty="0" smtClean="0"/>
              <a:t>Successful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Wikipedia, Toolbar, up to version 0.5.9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22" y="3073356"/>
            <a:ext cx="5626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0954" cy="1371600"/>
          </a:xfrm>
        </p:spPr>
        <p:txBody>
          <a:bodyPr/>
          <a:lstStyle/>
          <a:p>
            <a:r>
              <a:rPr kumimoji="1" lang="en-US" altLang="zh-CN" dirty="0"/>
              <a:t>Successful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Fizzle versions 0.5, 0.5.1, 0.5.2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3469"/>
            <a:ext cx="3669762" cy="4153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12" y="1524318"/>
            <a:ext cx="4170938" cy="51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50358" cy="1371600"/>
          </a:xfrm>
        </p:spPr>
        <p:txBody>
          <a:bodyPr/>
          <a:lstStyle/>
          <a:p>
            <a:r>
              <a:rPr kumimoji="1" lang="en-US" altLang="zh-CN" dirty="0"/>
              <a:t>Successful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Beatnik Version 1.2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16339"/>
            <a:ext cx="5575300" cy="93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4423144"/>
            <a:ext cx="5626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5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Flows that do not result in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Source is trusted (what about XSS?)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Sanitized input (Complete?)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Non-chrome sinks (less privileges)</a:t>
            </a:r>
          </a:p>
          <a:p>
            <a:pPr marL="457200" indent="-457200">
              <a:buAutoNum type="arabicPeriod"/>
            </a:pP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26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Related 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Plugin security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Dynamic information flow analysis for browser extensions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Flow-insensitive static information flow methods for JavaScript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63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46783" cy="13716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Extensions architecture in </a:t>
            </a:r>
            <a:r>
              <a:rPr kumimoji="1" lang="en-US" altLang="zh-CN" dirty="0" err="1" smtClean="0"/>
              <a:t>firefox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33" y="1587500"/>
            <a:ext cx="7343149" cy="46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3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Extensions </a:t>
            </a:r>
            <a:r>
              <a:rPr kumimoji="1" lang="en-US" altLang="zh-CN" dirty="0" smtClean="0"/>
              <a:t>are not secure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Developers: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Many developers write extensions because of hobbies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Likely to write vulnerable extensions 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Don’t have time or interests to update their extensions</a:t>
            </a:r>
          </a:p>
          <a:p>
            <a:pPr marL="457200" indent="-457200">
              <a:buAutoNum type="arabicPeriod"/>
            </a:pPr>
            <a:r>
              <a:rPr kumimoji="1" lang="en-US" altLang="zh-CN" dirty="0" smtClean="0"/>
              <a:t>Reviewers: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Not possible to understand all the extensions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Don’t need to have great knowledge about extensions or security</a:t>
            </a:r>
          </a:p>
          <a:p>
            <a:pPr marL="914400" lvl="1" indent="-457200">
              <a:buAutoNum type="arabicPeriod"/>
            </a:pPr>
            <a:r>
              <a:rPr kumimoji="1" lang="en-US" altLang="zh-CN" dirty="0" smtClean="0"/>
              <a:t>Follow guidelines for what is not acceptable:</a:t>
            </a:r>
          </a:p>
          <a:p>
            <a:pPr marL="1600200" lvl="2" indent="-457200">
              <a:buAutoNum type="arabicPeriod"/>
            </a:pPr>
            <a:r>
              <a:rPr kumimoji="1" lang="en-US" altLang="zh-CN" dirty="0" smtClean="0"/>
              <a:t>The </a:t>
            </a:r>
            <a:r>
              <a:rPr kumimoji="1" lang="en-US" altLang="zh-CN" dirty="0"/>
              <a:t>guidelines </a:t>
            </a:r>
            <a:r>
              <a:rPr kumimoji="1" lang="en-US" altLang="zh-CN" dirty="0" smtClean="0"/>
              <a:t>focus on finding </a:t>
            </a:r>
            <a:r>
              <a:rPr kumimoji="1" lang="en-US" altLang="zh-CN" b="1" dirty="0" smtClean="0"/>
              <a:t>malicious</a:t>
            </a:r>
            <a:r>
              <a:rPr kumimoji="1" lang="en-US" altLang="zh-CN" dirty="0" smtClean="0"/>
              <a:t> extensions</a:t>
            </a:r>
          </a:p>
          <a:p>
            <a:pPr marL="1600200" lvl="2" indent="-457200">
              <a:buAutoNum type="arabicPeriod"/>
            </a:pPr>
            <a:r>
              <a:rPr kumimoji="1" lang="en-US" altLang="zh-CN" dirty="0" smtClean="0"/>
              <a:t>Vulnerable extensions can quiet easily slip through.</a:t>
            </a:r>
          </a:p>
          <a:p>
            <a:pPr marL="457200" indent="-457200">
              <a:buAutoNum type="arabicPeriod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6660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Examples</a:t>
            </a:r>
            <a:endParaRPr kumimoji="1"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kumimoji="1" lang="en-US" altLang="zh-CN" dirty="0" smtClean="0"/>
              <a:t>Real Extension Vulnerabilities 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by </a:t>
            </a:r>
            <a:r>
              <a:rPr lang="en-US" altLang="zh-CN" dirty="0"/>
              <a:t>Roberto </a:t>
            </a:r>
            <a:r>
              <a:rPr lang="en-US" altLang="zh-CN" dirty="0" err="1"/>
              <a:t>Suggi</a:t>
            </a:r>
            <a:r>
              <a:rPr lang="en-US" altLang="zh-CN" dirty="0"/>
              <a:t> </a:t>
            </a:r>
            <a:r>
              <a:rPr lang="en-US" altLang="zh-CN" dirty="0" err="1" smtClean="0"/>
              <a:t>Liverani</a:t>
            </a:r>
            <a:r>
              <a:rPr lang="en-US" altLang="zh-CN" dirty="0"/>
              <a:t> </a:t>
            </a:r>
            <a:r>
              <a:rPr lang="en-US" altLang="zh-CN" dirty="0" smtClean="0"/>
              <a:t>and Nick </a:t>
            </a:r>
            <a:r>
              <a:rPr lang="en-US" altLang="zh-CN" dirty="0"/>
              <a:t>Freeman </a:t>
            </a:r>
            <a:endParaRPr lang="en-US" altLang="zh-CN" dirty="0"/>
          </a:p>
          <a:p>
            <a:r>
              <a:rPr lang="en-US" altLang="zh-CN" sz="1400" dirty="0" smtClean="0"/>
              <a:t>	</a:t>
            </a:r>
          </a:p>
          <a:p>
            <a:r>
              <a:rPr lang="en-US" altLang="zh-CN" sz="1400" dirty="0"/>
              <a:t>http://</a:t>
            </a:r>
            <a:r>
              <a:rPr lang="en-US" altLang="zh-CN" sz="1400" dirty="0" err="1"/>
              <a:t>www.securitytube.net</a:t>
            </a:r>
            <a:r>
              <a:rPr lang="en-US" altLang="zh-CN" sz="1400" dirty="0"/>
              <a:t>/video/3492</a:t>
            </a:r>
            <a:endParaRPr lang="en-US" altLang="zh-CN" dirty="0"/>
          </a:p>
          <a:p>
            <a:pPr lvl="1" indent="0">
              <a:buNone/>
            </a:pPr>
            <a:endParaRPr kumimoji="1"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026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Skype(&lt;=3.8.0.188)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ISSUE: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Automatic </a:t>
            </a:r>
            <a:r>
              <a:rPr kumimoji="1" lang="en-US" altLang="zh-CN" dirty="0" err="1" smtClean="0"/>
              <a:t>arbitory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138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6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基本.thmx</Template>
  <TotalTime>2614</TotalTime>
  <Words>794</Words>
  <Application>Microsoft Macintosh PowerPoint</Application>
  <PresentationFormat>全屏显示(4:3)</PresentationFormat>
  <Paragraphs>159</Paragraphs>
  <Slides>35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基本</vt:lpstr>
      <vt:lpstr>VEX: Vetting browser extensions for security vulnerabilities</vt:lpstr>
      <vt:lpstr>ROADMAP</vt:lpstr>
      <vt:lpstr>Extensions</vt:lpstr>
      <vt:lpstr>Extensions architecture in firefox</vt:lpstr>
      <vt:lpstr>Extensions are not secure</vt:lpstr>
      <vt:lpstr>Examples</vt:lpstr>
      <vt:lpstr>Skype(&lt;=3.8.0.188)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Vet Extension</vt:lpstr>
      <vt:lpstr>Threat Model</vt:lpstr>
      <vt:lpstr>Points of attack</vt:lpstr>
      <vt:lpstr>Static information flow analysis</vt:lpstr>
      <vt:lpstr>Suspicious flow pattern</vt:lpstr>
      <vt:lpstr>Static information flow analysis</vt:lpstr>
      <vt:lpstr>Analysis Details</vt:lpstr>
      <vt:lpstr>Analysis Details</vt:lpstr>
      <vt:lpstr>Analysis Details</vt:lpstr>
      <vt:lpstr>Analysis Details</vt:lpstr>
      <vt:lpstr>Analysis Details</vt:lpstr>
      <vt:lpstr>Analysis Details</vt:lpstr>
      <vt:lpstr>Analysis Details</vt:lpstr>
      <vt:lpstr>Evaluation</vt:lpstr>
      <vt:lpstr>Successful Attacks</vt:lpstr>
      <vt:lpstr>Successful Attacks</vt:lpstr>
      <vt:lpstr>Successful Attacks</vt:lpstr>
      <vt:lpstr>Flows that do not result in attacks</vt:lpstr>
      <vt:lpstr>Related Works</vt:lpstr>
    </vt:vector>
  </TitlesOfParts>
  <Company>Northwestern Univ.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Pan</dc:creator>
  <cp:lastModifiedBy>Xiang Pan</cp:lastModifiedBy>
  <cp:revision>46</cp:revision>
  <dcterms:created xsi:type="dcterms:W3CDTF">2013-04-05T04:33:11Z</dcterms:created>
  <dcterms:modified xsi:type="dcterms:W3CDTF">2013-04-07T00:07:33Z</dcterms:modified>
</cp:coreProperties>
</file>